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43900725" cy="32918400"/>
  <p:notesSz cx="6858000" cy="9144000"/>
  <p:defaultTextStyle>
    <a:defPPr>
      <a:defRPr lang="en-US"/>
    </a:defPPr>
    <a:lvl1pPr marL="0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743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486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4229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972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3714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8457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3200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7943" algn="l" defTabSz="4389486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979D"/>
    <a:srgbClr val="7A003C"/>
    <a:srgbClr val="193989"/>
    <a:srgbClr val="FD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1" autoAdjust="0"/>
    <p:restoredTop sz="96088" autoAdjust="0"/>
  </p:normalViewPr>
  <p:slideViewPr>
    <p:cSldViewPr showGuides="1">
      <p:cViewPr varScale="1">
        <p:scale>
          <a:sx n="16" d="100"/>
          <a:sy n="16" d="100"/>
        </p:scale>
        <p:origin x="1212" y="66"/>
      </p:cViewPr>
      <p:guideLst>
        <p:guide orient="horz" pos="10368"/>
        <p:guide pos="1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29A39-3565-42AC-9523-295A60233A9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A84B1-7389-4BF5-93F3-22C2E6907E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73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fld id="{4AE68E0B-672A-46BC-8ACA-AC0DFA50A16F}" type="slidenum">
              <a:rPr lang="en-CA" altLang="en-US"/>
              <a:pPr eaLnBrk="1" hangingPunct="1"/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367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556" y="10226042"/>
            <a:ext cx="37315617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5111" y="18653761"/>
            <a:ext cx="30730506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65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42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91296" y="6324604"/>
            <a:ext cx="47414304" cy="1348359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40750" y="6324604"/>
            <a:ext cx="141518865" cy="1348359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93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89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857" y="21153123"/>
            <a:ext cx="37315617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857" y="13952227"/>
            <a:ext cx="37315617" cy="72008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743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48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42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9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37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84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32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79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94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0753" y="36873186"/>
            <a:ext cx="94462776" cy="10428732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35205" y="36873186"/>
            <a:ext cx="94470393" cy="10428732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5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038" y="1318263"/>
            <a:ext cx="39510653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038" y="7368542"/>
            <a:ext cx="19397111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743" indent="0">
              <a:buNone/>
              <a:defRPr sz="9600" b="1"/>
            </a:lvl2pPr>
            <a:lvl3pPr marL="4389486" indent="0">
              <a:buNone/>
              <a:defRPr sz="8600" b="1"/>
            </a:lvl3pPr>
            <a:lvl4pPr marL="6584229" indent="0">
              <a:buNone/>
              <a:defRPr sz="7700" b="1"/>
            </a:lvl4pPr>
            <a:lvl5pPr marL="8778972" indent="0">
              <a:buNone/>
              <a:defRPr sz="7700" b="1"/>
            </a:lvl5pPr>
            <a:lvl6pPr marL="10973714" indent="0">
              <a:buNone/>
              <a:defRPr sz="7700" b="1"/>
            </a:lvl6pPr>
            <a:lvl7pPr marL="13168457" indent="0">
              <a:buNone/>
              <a:defRPr sz="7700" b="1"/>
            </a:lvl7pPr>
            <a:lvl8pPr marL="15363200" indent="0">
              <a:buNone/>
              <a:defRPr sz="7700" b="1"/>
            </a:lvl8pPr>
            <a:lvl9pPr marL="1755794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5038" y="10439400"/>
            <a:ext cx="19397111" cy="1896618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300962" y="7368542"/>
            <a:ext cx="1940473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743" indent="0">
              <a:buNone/>
              <a:defRPr sz="9600" b="1"/>
            </a:lvl2pPr>
            <a:lvl3pPr marL="4389486" indent="0">
              <a:buNone/>
              <a:defRPr sz="8600" b="1"/>
            </a:lvl3pPr>
            <a:lvl4pPr marL="6584229" indent="0">
              <a:buNone/>
              <a:defRPr sz="7700" b="1"/>
            </a:lvl4pPr>
            <a:lvl5pPr marL="8778972" indent="0">
              <a:buNone/>
              <a:defRPr sz="7700" b="1"/>
            </a:lvl5pPr>
            <a:lvl6pPr marL="10973714" indent="0">
              <a:buNone/>
              <a:defRPr sz="7700" b="1"/>
            </a:lvl6pPr>
            <a:lvl7pPr marL="13168457" indent="0">
              <a:buNone/>
              <a:defRPr sz="7700" b="1"/>
            </a:lvl7pPr>
            <a:lvl8pPr marL="15363200" indent="0">
              <a:buNone/>
              <a:defRPr sz="7700" b="1"/>
            </a:lvl8pPr>
            <a:lvl9pPr marL="1755794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300962" y="10439400"/>
            <a:ext cx="19404730" cy="1896618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647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10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39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040" y="1310640"/>
            <a:ext cx="14443036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3966" y="1310643"/>
            <a:ext cx="24541725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5040" y="6888483"/>
            <a:ext cx="14443036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743" indent="0">
              <a:buNone/>
              <a:defRPr sz="5800"/>
            </a:lvl2pPr>
            <a:lvl3pPr marL="4389486" indent="0">
              <a:buNone/>
              <a:defRPr sz="4800"/>
            </a:lvl3pPr>
            <a:lvl4pPr marL="6584229" indent="0">
              <a:buNone/>
              <a:defRPr sz="4300"/>
            </a:lvl4pPr>
            <a:lvl5pPr marL="8778972" indent="0">
              <a:buNone/>
              <a:defRPr sz="4300"/>
            </a:lvl5pPr>
            <a:lvl6pPr marL="10973714" indent="0">
              <a:buNone/>
              <a:defRPr sz="4300"/>
            </a:lvl6pPr>
            <a:lvl7pPr marL="13168457" indent="0">
              <a:buNone/>
              <a:defRPr sz="4300"/>
            </a:lvl7pPr>
            <a:lvl8pPr marL="15363200" indent="0">
              <a:buNone/>
              <a:defRPr sz="4300"/>
            </a:lvl8pPr>
            <a:lvl9pPr marL="1755794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695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4849" y="23042881"/>
            <a:ext cx="26340435" cy="27203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4849" y="2941322"/>
            <a:ext cx="26340435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743" indent="0">
              <a:buNone/>
              <a:defRPr sz="13400"/>
            </a:lvl2pPr>
            <a:lvl3pPr marL="4389486" indent="0">
              <a:buNone/>
              <a:defRPr sz="11500"/>
            </a:lvl3pPr>
            <a:lvl4pPr marL="6584229" indent="0">
              <a:buNone/>
              <a:defRPr sz="9600"/>
            </a:lvl4pPr>
            <a:lvl5pPr marL="8778972" indent="0">
              <a:buNone/>
              <a:defRPr sz="9600"/>
            </a:lvl5pPr>
            <a:lvl6pPr marL="10973714" indent="0">
              <a:buNone/>
              <a:defRPr sz="9600"/>
            </a:lvl6pPr>
            <a:lvl7pPr marL="13168457" indent="0">
              <a:buNone/>
              <a:defRPr sz="9600"/>
            </a:lvl7pPr>
            <a:lvl8pPr marL="15363200" indent="0">
              <a:buNone/>
              <a:defRPr sz="9600"/>
            </a:lvl8pPr>
            <a:lvl9pPr marL="17557943" indent="0">
              <a:buNone/>
              <a:defRPr sz="96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4849" y="25763223"/>
            <a:ext cx="26340435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4743" indent="0">
              <a:buNone/>
              <a:defRPr sz="5800"/>
            </a:lvl2pPr>
            <a:lvl3pPr marL="4389486" indent="0">
              <a:buNone/>
              <a:defRPr sz="4800"/>
            </a:lvl3pPr>
            <a:lvl4pPr marL="6584229" indent="0">
              <a:buNone/>
              <a:defRPr sz="4300"/>
            </a:lvl4pPr>
            <a:lvl5pPr marL="8778972" indent="0">
              <a:buNone/>
              <a:defRPr sz="4300"/>
            </a:lvl5pPr>
            <a:lvl6pPr marL="10973714" indent="0">
              <a:buNone/>
              <a:defRPr sz="4300"/>
            </a:lvl6pPr>
            <a:lvl7pPr marL="13168457" indent="0">
              <a:buNone/>
              <a:defRPr sz="4300"/>
            </a:lvl7pPr>
            <a:lvl8pPr marL="15363200" indent="0">
              <a:buNone/>
              <a:defRPr sz="4300"/>
            </a:lvl8pPr>
            <a:lvl9pPr marL="1755794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839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5038" y="1318263"/>
            <a:ext cx="39510653" cy="5486400"/>
          </a:xfrm>
          <a:prstGeom prst="rect">
            <a:avLst/>
          </a:prstGeom>
        </p:spPr>
        <p:txBody>
          <a:bodyPr vert="horz" lIns="438949" tIns="219474" rIns="438949" bIns="2194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038" y="7680962"/>
            <a:ext cx="39510653" cy="21724623"/>
          </a:xfrm>
          <a:prstGeom prst="rect">
            <a:avLst/>
          </a:prstGeom>
        </p:spPr>
        <p:txBody>
          <a:bodyPr vert="horz" lIns="438949" tIns="219474" rIns="438949" bIns="2194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037" y="30510483"/>
            <a:ext cx="10243503" cy="1752600"/>
          </a:xfrm>
          <a:prstGeom prst="rect">
            <a:avLst/>
          </a:prstGeom>
        </p:spPr>
        <p:txBody>
          <a:bodyPr vert="horz" lIns="438949" tIns="219474" rIns="438949" bIns="219474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07BE-B9A0-457D-83DA-3D8DE3A09FFB}" type="datetimeFigureOut">
              <a:rPr lang="en-CA" smtClean="0"/>
              <a:pPr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9415" y="30510483"/>
            <a:ext cx="13901896" cy="1752600"/>
          </a:xfrm>
          <a:prstGeom prst="rect">
            <a:avLst/>
          </a:prstGeom>
        </p:spPr>
        <p:txBody>
          <a:bodyPr vert="horz" lIns="438949" tIns="219474" rIns="438949" bIns="219474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62188" y="30510483"/>
            <a:ext cx="10243503" cy="1752600"/>
          </a:xfrm>
          <a:prstGeom prst="rect">
            <a:avLst/>
          </a:prstGeom>
        </p:spPr>
        <p:txBody>
          <a:bodyPr vert="horz" lIns="438949" tIns="219474" rIns="438949" bIns="219474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9DD8C-B95F-4D4F-8737-0CE49700F6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04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86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6057" indent="-1646057" algn="l" defTabSz="4389486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457" indent="-1371714" algn="l" defTabSz="4389486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857" indent="-1097371" algn="l" defTabSz="438948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1600" indent="-1097371" algn="l" defTabSz="4389486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6343" indent="-1097371" algn="l" defTabSz="4389486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1086" indent="-1097371" algn="l" defTabSz="438948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5829" indent="-1097371" algn="l" defTabSz="438948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0572" indent="-1097371" algn="l" defTabSz="438948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5314" indent="-1097371" algn="l" defTabSz="438948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743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486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4229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972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3714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8457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3200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7943" algn="l" defTabSz="4389486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156" y="1"/>
            <a:ext cx="43895961" cy="541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endParaRPr lang="en-US" sz="7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</a:t>
            </a:r>
            <a:r>
              <a:rPr lang="en-US" sz="5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Degrees</a:t>
            </a:r>
            <a:r>
              <a:rPr lang="en-U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Author</a:t>
            </a:r>
            <a:r>
              <a:rPr lang="en-US" sz="5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Degrees</a:t>
            </a:r>
            <a:endParaRPr lang="en-US" sz="60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44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McMaster University, Michael G </a:t>
            </a:r>
            <a:r>
              <a:rPr lang="en-US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DeGroote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School of Medicine, Waterloo Regional Campus</a:t>
            </a:r>
          </a:p>
          <a:p>
            <a:pPr algn="ctr">
              <a:spcAft>
                <a:spcPts val="1200"/>
              </a:spcAft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*Corresponding Author:</a:t>
            </a:r>
            <a:r>
              <a:rPr lang="en-CA" sz="4400" baseline="30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CA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4400" smtClean="0">
                <a:latin typeface="Arial" pitchFamily="34" charset="0"/>
                <a:cs typeface="Arial" pitchFamily="34" charset="0"/>
              </a:rPr>
              <a:t>email@</a:t>
            </a:r>
            <a:r>
              <a:rPr lang="en-CA" sz="4400" dirty="0" err="1" smtClean="0">
                <a:latin typeface="Arial" pitchFamily="34" charset="0"/>
                <a:cs typeface="Arial" pitchFamily="34" charset="0"/>
              </a:rPr>
              <a:t>medportal.ca</a:t>
            </a:r>
            <a:endParaRPr lang="en-US" sz="6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42" y="2201616"/>
            <a:ext cx="6192688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705" y="6955061"/>
            <a:ext cx="13372966" cy="252044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88105" y="6955061"/>
            <a:ext cx="13371850" cy="252044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40007" y="6955061"/>
            <a:ext cx="13371850" cy="252044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154" y="6977706"/>
            <a:ext cx="13371850" cy="769367"/>
          </a:xfrm>
          <a:prstGeom prst="rect">
            <a:avLst/>
          </a:prstGeom>
          <a:solidFill>
            <a:srgbClr val="7A003C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CA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154" y="17202001"/>
            <a:ext cx="13371850" cy="769367"/>
          </a:xfrm>
          <a:prstGeom prst="rect">
            <a:avLst/>
          </a:prstGeom>
          <a:solidFill>
            <a:srgbClr val="7A003C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CA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154" y="21715784"/>
            <a:ext cx="13371850" cy="769367"/>
          </a:xfrm>
          <a:prstGeom prst="rect">
            <a:avLst/>
          </a:prstGeom>
          <a:solidFill>
            <a:srgbClr val="7A003C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Methods</a:t>
            </a:r>
            <a:endParaRPr lang="en-CA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05173" y="6976129"/>
            <a:ext cx="13371850" cy="769367"/>
          </a:xfrm>
          <a:prstGeom prst="rect">
            <a:avLst/>
          </a:prstGeom>
          <a:solidFill>
            <a:srgbClr val="7A003C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CA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27378" y="6976129"/>
            <a:ext cx="13371850" cy="769367"/>
          </a:xfrm>
          <a:prstGeom prst="rect">
            <a:avLst/>
          </a:prstGeom>
          <a:solidFill>
            <a:srgbClr val="7A003C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 Continued</a:t>
            </a:r>
            <a:endParaRPr lang="en-CA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60832" y="25698945"/>
            <a:ext cx="13371850" cy="769367"/>
          </a:xfrm>
          <a:prstGeom prst="rect">
            <a:avLst/>
          </a:prstGeom>
          <a:solidFill>
            <a:srgbClr val="7A003C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CA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36457" y="29564656"/>
            <a:ext cx="13371850" cy="769367"/>
          </a:xfrm>
          <a:prstGeom prst="rect">
            <a:avLst/>
          </a:prstGeom>
          <a:solidFill>
            <a:srgbClr val="7A003C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CA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0854" y="0"/>
            <a:ext cx="43941580" cy="513288"/>
          </a:xfrm>
          <a:prstGeom prst="rect">
            <a:avLst/>
          </a:prstGeom>
          <a:solidFill>
            <a:srgbClr val="7A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6156" y="5582420"/>
            <a:ext cx="43918578" cy="652630"/>
            <a:chOff x="-16155" y="5506289"/>
            <a:chExt cx="43913814" cy="652693"/>
          </a:xfrm>
        </p:grpSpPr>
        <p:sp>
          <p:nvSpPr>
            <p:cNvPr id="4" name="Rectangle 3"/>
            <p:cNvSpPr/>
            <p:nvPr/>
          </p:nvSpPr>
          <p:spPr>
            <a:xfrm>
              <a:off x="-16155" y="5506289"/>
              <a:ext cx="43912118" cy="513338"/>
            </a:xfrm>
            <a:prstGeom prst="rect">
              <a:avLst/>
            </a:prstGeom>
            <a:solidFill>
              <a:srgbClr val="7A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4459" y="5978982"/>
              <a:ext cx="43912118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24026" y="7912882"/>
            <a:ext cx="1324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Text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9439194" y="26468312"/>
            <a:ext cx="1332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Text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29511202" y="7855963"/>
            <a:ext cx="1324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Text</a:t>
            </a:r>
            <a:endParaRPr lang="en-US" sz="3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4026" y="22651888"/>
            <a:ext cx="1324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Text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924026" y="18043376"/>
            <a:ext cx="1324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1. Text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29511202" y="30356744"/>
            <a:ext cx="1324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 Text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5181610" y="23587992"/>
            <a:ext cx="13371850" cy="769367"/>
          </a:xfrm>
          <a:prstGeom prst="rect">
            <a:avLst/>
          </a:prstGeom>
          <a:solidFill>
            <a:srgbClr val="7A003C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</a:t>
            </a:r>
            <a:endParaRPr lang="en-CA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325626" y="7818240"/>
            <a:ext cx="1324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Text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78554" y="2293992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Figure 1</a:t>
            </a:r>
            <a:r>
              <a:rPr lang="en-US" sz="3600" dirty="0" smtClean="0"/>
              <a:t>. Text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53618" y="24308072"/>
            <a:ext cx="1324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Text</a:t>
            </a:r>
            <a:endParaRPr lang="en-US" sz="3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6009" y="1511803"/>
            <a:ext cx="7560840" cy="1440160"/>
          </a:xfrm>
          <a:prstGeom prst="rect">
            <a:avLst/>
          </a:prstGeom>
        </p:spPr>
      </p:pic>
      <p:pic>
        <p:nvPicPr>
          <p:cNvPr id="31" name="79E8997F-D619-437C-8187-0DC5A49CEF64" descr="9E588A6B-F120-4681-BDC3-14329492D35B@uwaterl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133" y="2437074"/>
            <a:ext cx="9888593" cy="292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59"/>
          <p:cNvGrpSpPr>
            <a:grpSpLocks/>
          </p:cNvGrpSpPr>
          <p:nvPr/>
        </p:nvGrpSpPr>
        <p:grpSpPr bwMode="auto">
          <a:xfrm>
            <a:off x="-1" y="2348253"/>
            <a:ext cx="43900725" cy="28221895"/>
            <a:chOff x="0" y="0"/>
            <a:chExt cx="32256" cy="20736"/>
          </a:xfrm>
        </p:grpSpPr>
        <p:pic>
          <p:nvPicPr>
            <p:cNvPr id="2087" name="Picture 3" descr="bottom mcmas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29"/>
              <a:ext cx="24887" cy="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2856"/>
              <a:ext cx="32256" cy="15336"/>
            </a:xfrm>
            <a:prstGeom prst="rect">
              <a:avLst/>
            </a:prstGeom>
            <a:solidFill>
              <a:srgbClr val="EAEAEA"/>
            </a:solidFill>
            <a:ln w="114300">
              <a:solidFill>
                <a:srgbClr val="EAC15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58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2256" cy="20736"/>
            </a:xfrm>
            <a:prstGeom prst="rect">
              <a:avLst/>
            </a:prstGeom>
            <a:noFill/>
            <a:ln w="152400">
              <a:solidFill>
                <a:srgbClr val="EAC15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7373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67541" y="6910357"/>
            <a:ext cx="8620635" cy="1967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CA" sz="4629" b="1" dirty="0">
                <a:solidFill>
                  <a:srgbClr val="7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</a:rPr>
              <a:t>Context</a:t>
            </a:r>
          </a:p>
          <a:p>
            <a:pPr eaLnBrk="1" hangingPunct="1">
              <a:defRPr/>
            </a:pPr>
            <a:endParaRPr lang="en-CA" sz="1372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defRPr/>
            </a:pPr>
            <a:endParaRPr lang="en-CA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defRPr/>
            </a:pPr>
            <a:endParaRPr lang="en-CA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defRPr/>
            </a:pPr>
            <a:endParaRPr lang="en-CA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defRPr/>
            </a:pPr>
            <a:endParaRPr lang="en-CA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defRPr/>
            </a:pPr>
            <a:endParaRPr lang="en-CA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defRPr/>
            </a:pPr>
            <a:endParaRPr lang="en-CA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defRPr/>
            </a:pPr>
            <a:endParaRPr lang="en-US" sz="3086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defRPr/>
            </a:pPr>
            <a:r>
              <a:rPr lang="en-US" sz="4629" b="1" dirty="0">
                <a:solidFill>
                  <a:srgbClr val="7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</a:rPr>
              <a:t>Research Questions</a:t>
            </a:r>
          </a:p>
          <a:p>
            <a:pPr eaLnBrk="1" hangingPunct="1">
              <a:buFont typeface="Times" charset="0"/>
              <a:buAutoNum type="arabicPeriod"/>
              <a:defRPr/>
            </a:pPr>
            <a:endParaRPr lang="en-US" sz="1372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buFont typeface="Times" charset="0"/>
              <a:buAutoNum type="arabicPeriod"/>
              <a:defRPr/>
            </a:pPr>
            <a:endParaRPr lang="en-US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buFont typeface="Times" charset="0"/>
              <a:buNone/>
              <a:defRPr/>
            </a:pPr>
            <a:endParaRPr lang="en-US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buFont typeface="Times" charset="0"/>
              <a:buNone/>
              <a:defRPr/>
            </a:pPr>
            <a:endParaRPr lang="en-US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buFont typeface="Times" charset="0"/>
              <a:buNone/>
              <a:defRPr/>
            </a:pPr>
            <a:endParaRPr lang="en-US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buFont typeface="Times" charset="0"/>
              <a:buNone/>
              <a:defRPr/>
            </a:pPr>
            <a:endParaRPr lang="en-US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buFont typeface="Times" charset="0"/>
              <a:buNone/>
              <a:defRPr/>
            </a:pPr>
            <a:endParaRPr lang="en-US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buFont typeface="Times" charset="0"/>
              <a:buNone/>
              <a:defRPr/>
            </a:pPr>
            <a:endParaRPr lang="en-US" sz="3086" b="1" dirty="0">
              <a:solidFill>
                <a:srgbClr val="4D4D4D"/>
              </a:solidFill>
              <a:latin typeface="ZapfHumnst BT" charset="0"/>
            </a:endParaRPr>
          </a:p>
          <a:p>
            <a:pPr eaLnBrk="1" hangingPunct="1">
              <a:defRPr/>
            </a:pPr>
            <a:r>
              <a:rPr lang="en-US" sz="4629" b="1" dirty="0">
                <a:solidFill>
                  <a:srgbClr val="7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</a:rPr>
              <a:t>Methods/Design</a:t>
            </a:r>
          </a:p>
          <a:p>
            <a:pPr eaLnBrk="1" hangingPunct="1">
              <a:defRPr/>
            </a:pPr>
            <a:endParaRPr lang="en-US" sz="1372" b="1" dirty="0">
              <a:solidFill>
                <a:srgbClr val="4D4D4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</a:endParaRPr>
          </a:p>
          <a:p>
            <a:pPr eaLnBrk="1" hangingPunct="1">
              <a:defRPr/>
            </a:pPr>
            <a:endParaRPr lang="en-US" sz="3086" b="1" dirty="0">
              <a:solidFill>
                <a:srgbClr val="4D4D4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</a:endParaRPr>
          </a:p>
          <a:p>
            <a:pPr eaLnBrk="1" hangingPunct="1">
              <a:defRPr/>
            </a:pPr>
            <a:endParaRPr lang="en-US" sz="3086" b="1" dirty="0">
              <a:solidFill>
                <a:srgbClr val="4D4D4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</a:endParaRPr>
          </a:p>
          <a:p>
            <a:pPr eaLnBrk="1" hangingPunct="1">
              <a:defRPr/>
            </a:pPr>
            <a:endParaRPr lang="en-US" sz="3086" b="1" dirty="0">
              <a:solidFill>
                <a:srgbClr val="4D4D4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</a:endParaRPr>
          </a:p>
          <a:p>
            <a:pPr eaLnBrk="1" hangingPunct="1">
              <a:defRPr/>
            </a:pPr>
            <a:endParaRPr lang="en-US" sz="3086" b="1" dirty="0">
              <a:solidFill>
                <a:srgbClr val="4D4D4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</a:endParaRPr>
          </a:p>
          <a:p>
            <a:pPr eaLnBrk="1" hangingPunct="1">
              <a:defRPr/>
            </a:pPr>
            <a:endParaRPr lang="en-US" sz="3086" b="1" dirty="0">
              <a:solidFill>
                <a:srgbClr val="4D4D4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</a:endParaRPr>
          </a:p>
          <a:p>
            <a:pPr eaLnBrk="1" hangingPunct="1">
              <a:defRPr/>
            </a:pPr>
            <a:endParaRPr lang="en-US" sz="3086" b="1" dirty="0">
              <a:solidFill>
                <a:srgbClr val="4D4D4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</a:endParaRPr>
          </a:p>
          <a:p>
            <a:pPr eaLnBrk="1" hangingPunct="1">
              <a:defRPr/>
            </a:pPr>
            <a:endParaRPr lang="en-US" sz="4629" b="1" dirty="0">
              <a:solidFill>
                <a:srgbClr val="7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4749296" y="7117230"/>
            <a:ext cx="8620635" cy="11497809"/>
          </a:xfrm>
          <a:prstGeom prst="rect">
            <a:avLst/>
          </a:prstGeom>
          <a:noFill/>
          <a:ln w="50800">
            <a:solidFill>
              <a:srgbClr val="7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91971" tIns="391971" rIns="391971" bIns="391971"/>
          <a:lstStyle/>
          <a:p>
            <a:pPr>
              <a:defRPr/>
            </a:pPr>
            <a:r>
              <a:rPr lang="en-CA" sz="4629" b="1">
                <a:solidFill>
                  <a:srgbClr val="7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ea typeface="ＭＳ Ｐゴシック" charset="0"/>
              </a:rPr>
              <a:t>Interpretation</a:t>
            </a:r>
          </a:p>
          <a:p>
            <a:pPr>
              <a:defRPr/>
            </a:pPr>
            <a:endParaRPr lang="en-CA" sz="3086" b="1">
              <a:solidFill>
                <a:srgbClr val="4D4D4D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lang="en-CA" sz="3086">
                <a:latin typeface="ZapfHumnst BT" charset="0"/>
                <a:ea typeface="ＭＳ Ｐゴシック" charset="0"/>
              </a:rPr>
              <a:t>  </a:t>
            </a:r>
            <a:endParaRPr lang="en-CA" sz="3772">
              <a:latin typeface="ZapfHumnst BT" charset="0"/>
              <a:ea typeface="ＭＳ Ｐゴシック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-1" y="2348253"/>
            <a:ext cx="8035401" cy="226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5658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endParaRPr lang="en-US" sz="5658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4732964" y="19398981"/>
            <a:ext cx="8620635" cy="6990145"/>
          </a:xfrm>
          <a:prstGeom prst="rect">
            <a:avLst/>
          </a:prstGeom>
          <a:noFill/>
          <a:ln w="50800">
            <a:solidFill>
              <a:srgbClr val="7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91971" tIns="391971" rIns="391971" bIns="391971"/>
          <a:lstStyle/>
          <a:p>
            <a:pPr>
              <a:defRPr/>
            </a:pPr>
            <a:r>
              <a:rPr lang="en-CA" sz="4629" b="1">
                <a:solidFill>
                  <a:srgbClr val="7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ZapfHumnst BT" charset="0"/>
                <a:ea typeface="ＭＳ Ｐゴシック" charset="0"/>
              </a:rPr>
              <a:t>Implications/Conclusions</a:t>
            </a:r>
          </a:p>
          <a:p>
            <a:pPr>
              <a:defRPr/>
            </a:pPr>
            <a:endParaRPr lang="en-CA" sz="3086">
              <a:solidFill>
                <a:srgbClr val="7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lang="en-CA" sz="3086">
                <a:latin typeface="ZapfHumnst BT" charset="0"/>
                <a:ea typeface="ＭＳ Ｐゴシック" charset="0"/>
              </a:rPr>
              <a:t>  </a:t>
            </a:r>
            <a:endParaRPr lang="en-CA" sz="3772">
              <a:latin typeface="ZapfHumnst BT" charset="0"/>
              <a:ea typeface="ＭＳ Ｐゴシック" charset="0"/>
            </a:endParaRPr>
          </a:p>
        </p:txBody>
      </p:sp>
      <p:graphicFrame>
        <p:nvGraphicFramePr>
          <p:cNvPr id="2054" name="Object 12"/>
          <p:cNvGraphicFramePr>
            <a:graphicFrameLocks noChangeAspect="1"/>
          </p:cNvGraphicFramePr>
          <p:nvPr/>
        </p:nvGraphicFramePr>
        <p:xfrm>
          <a:off x="22315113" y="6779700"/>
          <a:ext cx="9929926" cy="992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4" imgW="11791854" imgH="11792014" progId="MSGraph.Chart.8">
                  <p:embed followColorScheme="full"/>
                </p:oleObj>
              </mc:Choice>
              <mc:Fallback>
                <p:oleObj name="Chart" r:id="rId4" imgW="11791854" imgH="1179201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5113" y="6779700"/>
                        <a:ext cx="9929926" cy="9929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7186130" y="13911390"/>
          <a:ext cx="15613502" cy="1458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6" imgW="11782401" imgH="11782554" progId="MSGraph.Chart.8">
                  <p:embed followColorScheme="full"/>
                </p:oleObj>
              </mc:Choice>
              <mc:Fallback>
                <p:oleObj name="Chart" r:id="rId6" imgW="11782401" imgH="1178255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130" y="13911390"/>
                        <a:ext cx="15613502" cy="14587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0792806" y="6531997"/>
            <a:ext cx="9399132" cy="742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7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91971" tIns="391971" rIns="391971" bIns="391971"/>
          <a:lstStyle/>
          <a:p>
            <a:pPr>
              <a:defRPr/>
            </a:pPr>
            <a:r>
              <a:rPr lang="en-CA" sz="4629" b="1">
                <a:solidFill>
                  <a:srgbClr val="7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Results</a:t>
            </a:r>
          </a:p>
          <a:p>
            <a:pPr>
              <a:defRPr/>
            </a:pPr>
            <a:endParaRPr lang="en-CA" sz="4629" b="1">
              <a:solidFill>
                <a:srgbClr val="7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CA" sz="3772" b="1">
                <a:solidFill>
                  <a:srgbClr val="7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rPr>
              <a:t>Participant Demographics</a:t>
            </a:r>
          </a:p>
          <a:p>
            <a:pPr>
              <a:defRPr/>
            </a:pPr>
            <a:endParaRPr lang="en-US" sz="1372">
              <a:solidFill>
                <a:srgbClr val="700000"/>
              </a:solidFill>
              <a:latin typeface="Arial" charset="0"/>
              <a:ea typeface="ＭＳ Ｐゴシック" charset="0"/>
            </a:endParaRPr>
          </a:p>
          <a:p>
            <a:pPr>
              <a:buFontTx/>
              <a:buChar char="•"/>
              <a:defRPr/>
            </a:pPr>
            <a:r>
              <a:rPr lang="en-US" sz="3086">
                <a:latin typeface="Arial" charset="0"/>
                <a:ea typeface="ＭＳ Ｐゴシック" charset="0"/>
              </a:rPr>
              <a:t>  Female: n=41 (72%)</a:t>
            </a:r>
          </a:p>
          <a:p>
            <a:pPr>
              <a:buFontTx/>
              <a:buChar char="•"/>
              <a:defRPr/>
            </a:pPr>
            <a:r>
              <a:rPr lang="en-US" sz="3086">
                <a:latin typeface="Arial" charset="0"/>
                <a:ea typeface="ＭＳ Ｐゴシック" charset="0"/>
              </a:rPr>
              <a:t>  Age (mean, SD): 28 (XX SD) yrs</a:t>
            </a:r>
          </a:p>
        </p:txBody>
      </p:sp>
      <p:graphicFrame>
        <p:nvGraphicFramePr>
          <p:cNvPr id="2105" name="Group 57"/>
          <p:cNvGraphicFramePr>
            <a:graphicFrameLocks noGrp="1"/>
          </p:cNvGraphicFramePr>
          <p:nvPr/>
        </p:nvGraphicFramePr>
        <p:xfrm>
          <a:off x="10583210" y="10971609"/>
          <a:ext cx="10191239" cy="4089918"/>
        </p:xfrm>
        <a:graphic>
          <a:graphicData uri="http://schemas.openxmlformats.org/drawingml/2006/table">
            <a:tbl>
              <a:tblPr/>
              <a:tblGrid>
                <a:gridCol w="3331751"/>
                <a:gridCol w="2417153"/>
                <a:gridCol w="2286496"/>
                <a:gridCol w="2155839"/>
              </a:tblGrid>
              <a:tr h="918621"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394" marR="78394" marT="39195" marB="391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Group A</a:t>
                      </a: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Group B</a:t>
                      </a: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Group C</a:t>
                      </a: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621"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Age</a:t>
                      </a:r>
                    </a:p>
                  </a:txBody>
                  <a:tcPr marL="78394" marR="78394" marT="39195" marB="391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981"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Gender</a:t>
                      </a:r>
                    </a:p>
                  </a:txBody>
                  <a:tcPr marL="78394" marR="78394" marT="39195" marB="391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2695"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Blood pressure</a:t>
                      </a:r>
                    </a:p>
                  </a:txBody>
                  <a:tcPr marL="78394" marR="78394" marT="39195" marB="391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069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78394" marR="78394" marT="39195" marB="391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85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4" y="2740223"/>
            <a:ext cx="5487591" cy="304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83" y="27134959"/>
            <a:ext cx="34297441" cy="34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497809" y="2740223"/>
            <a:ext cx="31496632" cy="3088886"/>
            <a:chOff x="11497809" y="2740223"/>
            <a:chExt cx="31496632" cy="3088886"/>
          </a:xfrm>
        </p:grpSpPr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11497809" y="2887213"/>
              <a:ext cx="18145630" cy="2941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9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9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9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9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9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5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CA" altLang="en-US" sz="7544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Title</a:t>
              </a:r>
              <a:endParaRPr lang="en-CA" altLang="en-US" sz="7544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hangingPunct="1"/>
              <a:endParaRPr lang="en-CA" altLang="en-US" sz="3086" dirty="0"/>
            </a:p>
            <a:p>
              <a:pPr eaLnBrk="1" hangingPunct="1"/>
              <a:r>
                <a:rPr lang="en-CA" altLang="en-US" sz="4629" dirty="0"/>
                <a:t>Authors………………………</a:t>
              </a:r>
              <a:endParaRPr lang="en-CA" altLang="en-US" sz="4629" baseline="30000" dirty="0"/>
            </a:p>
            <a:p>
              <a:pPr eaLnBrk="1" hangingPunct="1"/>
              <a:r>
                <a:rPr lang="en-CA" altLang="en-US" sz="3258" baseline="30000" dirty="0"/>
                <a:t>1</a:t>
              </a:r>
              <a:r>
                <a:rPr lang="en-CA" altLang="en-US" sz="3258" dirty="0"/>
                <a:t>Department of Family Medicine, McMaster University………………..</a:t>
              </a:r>
              <a:endParaRPr lang="en-US" altLang="en-US" sz="3258" dirty="0"/>
            </a:p>
          </p:txBody>
        </p:sp>
        <p:pic>
          <p:nvPicPr>
            <p:cNvPr id="1028" name="79E8997F-D619-437C-8187-0DC5A49CEF64" descr="9E588A6B-F120-4681-BDC3-14329492D35B@uwaterlo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5848" y="2740223"/>
              <a:ext cx="9888593" cy="292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47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/>
          </p:cNvSpPr>
          <p:nvPr/>
        </p:nvSpPr>
        <p:spPr bwMode="auto">
          <a:xfrm>
            <a:off x="923925" y="6326188"/>
            <a:ext cx="41148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9017" bIns="0"/>
          <a:lstStyle>
            <a:lvl1pPr marL="381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aseline="30000">
                <a:solidFill>
                  <a:srgbClr val="19194D"/>
                </a:solidFill>
                <a:cs typeface="Times New Roman" panose="02020603050405020304" pitchFamily="18" charset="0"/>
              </a:rPr>
              <a:t>1.  </a:t>
            </a:r>
            <a:r>
              <a:rPr lang="en-US" altLang="en-US" sz="4400">
                <a:solidFill>
                  <a:srgbClr val="19194D"/>
                </a:solidFill>
                <a:cs typeface="Times New Roman" panose="02020603050405020304" pitchFamily="18" charset="0"/>
              </a:rPr>
              <a:t>Departments of Medicine McMaster University; Hamilton, Ontario, Canada; </a:t>
            </a:r>
            <a:r>
              <a:rPr lang="en-US" altLang="en-US" sz="4400" baseline="30000">
                <a:solidFill>
                  <a:srgbClr val="19194D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4400">
                <a:solidFill>
                  <a:srgbClr val="19194D"/>
                </a:solidFill>
                <a:cs typeface="Times New Roman" panose="02020603050405020304" pitchFamily="18" charset="0"/>
              </a:rPr>
              <a:t>. </a:t>
            </a:r>
            <a:r>
              <a:rPr lang="en-CA" altLang="en-US" sz="4400">
                <a:solidFill>
                  <a:srgbClr val="19194D"/>
                </a:solidFill>
                <a:cs typeface="Times New Roman" panose="02020603050405020304" pitchFamily="18" charset="0"/>
              </a:rPr>
              <a:t>XYZ </a:t>
            </a:r>
            <a:r>
              <a:rPr lang="en-US" altLang="en-US" sz="4400">
                <a:solidFill>
                  <a:srgbClr val="19194D"/>
                </a:solidFill>
                <a:cs typeface="Times New Roman" panose="02020603050405020304" pitchFamily="18" charset="0"/>
              </a:rPr>
              <a:t>Hospital; Kitchener, Ontario, Canada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7967662" y="2139950"/>
            <a:ext cx="31121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D90B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9017" bIns="0"/>
          <a:lstStyle>
            <a:lvl1pPr marL="381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1000" dirty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Title</a:t>
            </a:r>
          </a:p>
          <a:p>
            <a:pPr algn="ctr" eaLnBrk="1" hangingPunct="1"/>
            <a:r>
              <a:rPr lang="en-US" altLang="en-US" sz="6500" dirty="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Subtitle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1799887" y="7658100"/>
            <a:ext cx="25400" cy="24307800"/>
          </a:xfrm>
          <a:prstGeom prst="line">
            <a:avLst/>
          </a:prstGeom>
          <a:noFill/>
          <a:ln w="12699">
            <a:solidFill>
              <a:srgbClr val="A705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874712" y="7272338"/>
            <a:ext cx="123459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9017" bIns="0"/>
          <a:lstStyle>
            <a:lvl1pPr marL="381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480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054" name="Rectangle 7"/>
          <p:cNvSpPr>
            <a:spLocks/>
          </p:cNvSpPr>
          <p:nvPr/>
        </p:nvSpPr>
        <p:spPr bwMode="auto">
          <a:xfrm>
            <a:off x="1541462" y="5429250"/>
            <a:ext cx="40652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415" bIns="0"/>
          <a:lstStyle/>
          <a:p>
            <a:pPr marL="36513" algn="ctr">
              <a:defRPr/>
            </a:pPr>
            <a:r>
              <a:rPr lang="en-US" sz="5500" dirty="0">
                <a:solidFill>
                  <a:schemeClr val="accent2">
                    <a:lumMod val="50000"/>
                  </a:schemeClr>
                </a:solidFill>
                <a:ea typeface="ヒラギノ明朝 ProN W3" charset="0"/>
                <a:cs typeface="Times New Roman" pitchFamily="18" charset="0"/>
              </a:rPr>
              <a:t>Author_1</a:t>
            </a:r>
            <a:r>
              <a:rPr lang="en-US" sz="5500" baseline="32000" dirty="0">
                <a:solidFill>
                  <a:schemeClr val="accent2">
                    <a:lumMod val="50000"/>
                  </a:schemeClr>
                </a:solidFill>
                <a:ea typeface="ヒラギノ明朝 ProN W3" charset="0"/>
                <a:cs typeface="Times New Roman" pitchFamily="18" charset="0"/>
              </a:rPr>
              <a:t>1</a:t>
            </a:r>
            <a:r>
              <a:rPr lang="en-US" sz="5500" dirty="0">
                <a:solidFill>
                  <a:schemeClr val="accent2">
                    <a:lumMod val="50000"/>
                  </a:schemeClr>
                </a:solidFill>
                <a:ea typeface="ヒラギノ明朝 ProN W3" charset="0"/>
                <a:cs typeface="Times New Roman" pitchFamily="18" charset="0"/>
              </a:rPr>
              <a:t>, Author_2, Author_3</a:t>
            </a:r>
            <a:r>
              <a:rPr lang="en-US" sz="5500" baseline="32000" dirty="0">
                <a:solidFill>
                  <a:schemeClr val="accent2">
                    <a:lumMod val="50000"/>
                  </a:schemeClr>
                </a:solidFill>
                <a:ea typeface="ヒラギノ明朝 ProN W3" charset="0"/>
                <a:cs typeface="Times New Roman" pitchFamily="18" charset="0"/>
              </a:rPr>
              <a:t>1,2</a:t>
            </a:r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947738" y="8051800"/>
            <a:ext cx="7019925" cy="1588"/>
          </a:xfrm>
          <a:prstGeom prst="line">
            <a:avLst/>
          </a:prstGeom>
          <a:noFill/>
          <a:ln w="50800">
            <a:solidFill>
              <a:srgbClr val="4502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923926" y="23444200"/>
            <a:ext cx="97758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9017" bIns="0"/>
          <a:lstStyle/>
          <a:p>
            <a:pPr marL="38100" algn="just">
              <a:defRPr/>
            </a:pPr>
            <a:r>
              <a:rPr lang="en-US" sz="4800" dirty="0">
                <a:solidFill>
                  <a:srgbClr val="19194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ヒラギノ明朝 ProN W3" charset="0"/>
                <a:cs typeface="Times New Roman" charset="0"/>
                <a:sym typeface="Times New Roman" charset="0"/>
              </a:rPr>
              <a:t>Methods</a:t>
            </a:r>
          </a:p>
          <a:p>
            <a:pPr marL="38100" algn="just">
              <a:defRPr/>
            </a:pPr>
            <a:endParaRPr lang="en-US" sz="4800" dirty="0">
              <a:solidFill>
                <a:srgbClr val="450207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ヒラギノ明朝 ProN W3" charset="0"/>
              <a:cs typeface="Times New Roman" charset="0"/>
              <a:sym typeface="Times New Roman" charset="0"/>
            </a:endParaRPr>
          </a:p>
        </p:txBody>
      </p:sp>
      <p:sp>
        <p:nvSpPr>
          <p:cNvPr id="14344" name="Rectangle 12"/>
          <p:cNvSpPr>
            <a:spLocks/>
          </p:cNvSpPr>
          <p:nvPr/>
        </p:nvSpPr>
        <p:spPr bwMode="auto">
          <a:xfrm>
            <a:off x="874712" y="24591964"/>
            <a:ext cx="10541000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415" bIns="0"/>
          <a:lstStyle>
            <a:lvl1pPr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CA" altLang="en-US" sz="3600">
                <a:solidFill>
                  <a:srgbClr val="262673"/>
                </a:solidFill>
              </a:rPr>
              <a:t>Text</a:t>
            </a:r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 rot="10800000" flipH="1">
            <a:off x="944563" y="24328439"/>
            <a:ext cx="7661275" cy="1587"/>
          </a:xfrm>
          <a:prstGeom prst="line">
            <a:avLst/>
          </a:prstGeom>
          <a:noFill/>
          <a:ln w="50800">
            <a:solidFill>
              <a:srgbClr val="4502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4346" name="Line 14"/>
          <p:cNvSpPr>
            <a:spLocks noChangeShapeType="1"/>
          </p:cNvSpPr>
          <p:nvPr/>
        </p:nvSpPr>
        <p:spPr bwMode="auto">
          <a:xfrm rot="10800000" flipH="1">
            <a:off x="32453262" y="19365914"/>
            <a:ext cx="7493000" cy="1587"/>
          </a:xfrm>
          <a:prstGeom prst="line">
            <a:avLst/>
          </a:prstGeom>
          <a:noFill/>
          <a:ln w="50800">
            <a:solidFill>
              <a:srgbClr val="4502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4347" name="Rectangle 15"/>
          <p:cNvSpPr>
            <a:spLocks/>
          </p:cNvSpPr>
          <p:nvPr/>
        </p:nvSpPr>
        <p:spPr bwMode="auto">
          <a:xfrm>
            <a:off x="30241875" y="20680363"/>
            <a:ext cx="1913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8415" bIns="0">
            <a:spAutoFit/>
          </a:bodyPr>
          <a:lstStyle>
            <a:lvl1pPr marL="36513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1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</a:t>
            </a:r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>
            <a:off x="32211963" y="7213600"/>
            <a:ext cx="23813" cy="24307800"/>
          </a:xfrm>
          <a:prstGeom prst="line">
            <a:avLst/>
          </a:prstGeom>
          <a:noFill/>
          <a:ln w="12699">
            <a:solidFill>
              <a:srgbClr val="A705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pic>
        <p:nvPicPr>
          <p:cNvPr id="14349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2" y="2260600"/>
            <a:ext cx="61341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67" name="Rectangle 19"/>
          <p:cNvSpPr>
            <a:spLocks/>
          </p:cNvSpPr>
          <p:nvPr/>
        </p:nvSpPr>
        <p:spPr bwMode="auto">
          <a:xfrm>
            <a:off x="32453262" y="7302500"/>
            <a:ext cx="12674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9017" bIns="0"/>
          <a:lstStyle>
            <a:lvl1pPr marL="381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440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Summary/Discussion</a:t>
            </a:r>
          </a:p>
        </p:txBody>
      </p:sp>
      <p:sp>
        <p:nvSpPr>
          <p:cNvPr id="14351" name="Line 20"/>
          <p:cNvSpPr>
            <a:spLocks noChangeShapeType="1"/>
          </p:cNvSpPr>
          <p:nvPr/>
        </p:nvSpPr>
        <p:spPr bwMode="auto">
          <a:xfrm rot="10800000" flipH="1" flipV="1">
            <a:off x="32542163" y="7989889"/>
            <a:ext cx="9529763" cy="60325"/>
          </a:xfrm>
          <a:prstGeom prst="line">
            <a:avLst/>
          </a:prstGeom>
          <a:noFill/>
          <a:ln w="50800">
            <a:solidFill>
              <a:srgbClr val="4502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2065" name="Rectangle 21"/>
          <p:cNvSpPr>
            <a:spLocks/>
          </p:cNvSpPr>
          <p:nvPr/>
        </p:nvSpPr>
        <p:spPr bwMode="auto">
          <a:xfrm>
            <a:off x="32516762" y="8150226"/>
            <a:ext cx="10541000" cy="874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415" bIns="0"/>
          <a:lstStyle/>
          <a:p>
            <a:pPr marL="36513" algn="just">
              <a:defRPr/>
            </a:pPr>
            <a:r>
              <a:rPr lang="en-CA" sz="3600" dirty="0">
                <a:solidFill>
                  <a:schemeClr val="accent2">
                    <a:lumMod val="75000"/>
                  </a:schemeClr>
                </a:solidFill>
                <a:ea typeface="ヒラギノ明朝 ProN W3" charset="0"/>
              </a:rPr>
              <a:t>Text</a:t>
            </a:r>
            <a:endParaRPr lang="en-CA" sz="3600" dirty="0">
              <a:solidFill>
                <a:schemeClr val="accent2">
                  <a:lumMod val="75000"/>
                </a:schemeClr>
              </a:solidFill>
              <a:latin typeface="Times" charset="0"/>
              <a:ea typeface="ヒラギノ明朝 ProN W3" charset="0"/>
              <a:cs typeface="Times" charset="0"/>
              <a:sym typeface="Times" charset="0"/>
            </a:endParaRPr>
          </a:p>
        </p:txBody>
      </p:sp>
      <p:sp>
        <p:nvSpPr>
          <p:cNvPr id="2070" name="Rectangle 22"/>
          <p:cNvSpPr>
            <a:spLocks/>
          </p:cNvSpPr>
          <p:nvPr/>
        </p:nvSpPr>
        <p:spPr bwMode="auto">
          <a:xfrm>
            <a:off x="32369125" y="18578513"/>
            <a:ext cx="12573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9017" bIns="0"/>
          <a:lstStyle/>
          <a:p>
            <a:pPr marL="38100" algn="just">
              <a:defRPr/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ヒラギノ明朝 ProN W3" charset="0"/>
                <a:cs typeface="Times New Roman" charset="0"/>
                <a:sym typeface="Times New Roman" charset="0"/>
              </a:rPr>
              <a:t>Conclusions</a:t>
            </a:r>
            <a:endParaRPr lang="en-US" sz="4800" dirty="0">
              <a:solidFill>
                <a:srgbClr val="4502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ヒラギノ明朝 ProN W3" charset="0"/>
              <a:cs typeface="Times New Roman" charset="0"/>
              <a:sym typeface="Times New Roman" charset="0"/>
            </a:endParaRPr>
          </a:p>
        </p:txBody>
      </p:sp>
      <p:sp>
        <p:nvSpPr>
          <p:cNvPr id="2072" name="Rectangle 24"/>
          <p:cNvSpPr>
            <a:spLocks/>
          </p:cNvSpPr>
          <p:nvPr/>
        </p:nvSpPr>
        <p:spPr bwMode="auto">
          <a:xfrm>
            <a:off x="32545337" y="27971750"/>
            <a:ext cx="12573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9017" bIns="0"/>
          <a:lstStyle/>
          <a:p>
            <a:pPr marL="38100" algn="just">
              <a:defRPr/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ea typeface="ヒラギノ明朝 ProN W3" charset="0"/>
                <a:cs typeface="Times New Roman" charset="0"/>
                <a:sym typeface="Times New Roman" charset="0"/>
              </a:rPr>
              <a:t>References</a:t>
            </a:r>
            <a:endParaRPr lang="en-US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  <a:ea typeface="ヒラギノ明朝 ProN W3" charset="0"/>
              <a:cs typeface="Times New Roman" charset="0"/>
              <a:sym typeface="Times New Roman" charset="0"/>
            </a:endParaRPr>
          </a:p>
        </p:txBody>
      </p:sp>
      <p:sp>
        <p:nvSpPr>
          <p:cNvPr id="14355" name="Line 25"/>
          <p:cNvSpPr>
            <a:spLocks noChangeShapeType="1"/>
          </p:cNvSpPr>
          <p:nvPr/>
        </p:nvSpPr>
        <p:spPr bwMode="auto">
          <a:xfrm rot="10800000" flipH="1">
            <a:off x="32453262" y="28755975"/>
            <a:ext cx="7493000" cy="1588"/>
          </a:xfrm>
          <a:prstGeom prst="line">
            <a:avLst/>
          </a:prstGeom>
          <a:noFill/>
          <a:ln w="50800">
            <a:solidFill>
              <a:srgbClr val="4502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4356" name="Rectangle 26"/>
          <p:cNvSpPr>
            <a:spLocks/>
          </p:cNvSpPr>
          <p:nvPr/>
        </p:nvSpPr>
        <p:spPr bwMode="auto">
          <a:xfrm>
            <a:off x="32573912" y="28124151"/>
            <a:ext cx="10541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415" bIns="0"/>
          <a:lstStyle>
            <a:lvl1pPr marL="36513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fr-FR" altLang="en-US" sz="2400">
              <a:solidFill>
                <a:schemeClr val="tx1"/>
              </a:solidFill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14357" name="Rectangle 143"/>
          <p:cNvSpPr>
            <a:spLocks/>
          </p:cNvSpPr>
          <p:nvPr/>
        </p:nvSpPr>
        <p:spPr bwMode="auto">
          <a:xfrm>
            <a:off x="923925" y="8302625"/>
            <a:ext cx="10553700" cy="1247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415" bIns="0"/>
          <a:lstStyle>
            <a:lvl1pPr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CA" altLang="en-US" sz="3600">
                <a:solidFill>
                  <a:srgbClr val="262673"/>
                </a:solidFill>
              </a:rPr>
              <a:t>TEXT </a:t>
            </a:r>
          </a:p>
        </p:txBody>
      </p:sp>
      <p:sp>
        <p:nvSpPr>
          <p:cNvPr id="14358" name="Rectangle 144"/>
          <p:cNvSpPr>
            <a:spLocks/>
          </p:cNvSpPr>
          <p:nvPr/>
        </p:nvSpPr>
        <p:spPr bwMode="auto">
          <a:xfrm>
            <a:off x="944562" y="16306801"/>
            <a:ext cx="105537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415" bIns="0"/>
          <a:lstStyle>
            <a:lvl1pPr marL="36513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just" eaLnBrk="1" hangingPunct="1"/>
            <a:endParaRPr lang="fr-FR" altLang="en-US" sz="3600">
              <a:solidFill>
                <a:schemeClr val="tx1"/>
              </a:solidFill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14359" name="Rectangle 145"/>
          <p:cNvSpPr>
            <a:spLocks/>
          </p:cNvSpPr>
          <p:nvPr/>
        </p:nvSpPr>
        <p:spPr bwMode="auto">
          <a:xfrm>
            <a:off x="32396112" y="19429413"/>
            <a:ext cx="105537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8415" bIns="0"/>
          <a:lstStyle>
            <a:lvl1pPr marL="36513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CA" altLang="en-US" sz="3600">
                <a:solidFill>
                  <a:srgbClr val="262673"/>
                </a:solidFill>
              </a:rPr>
              <a:t>Text</a:t>
            </a:r>
          </a:p>
          <a:p>
            <a:pPr algn="just" eaLnBrk="1" hangingPunct="1"/>
            <a:endParaRPr lang="en-US" altLang="en-US" sz="3600">
              <a:solidFill>
                <a:srgbClr val="262673"/>
              </a:solidFill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32" name="Rectangle 5"/>
          <p:cNvSpPr>
            <a:spLocks/>
          </p:cNvSpPr>
          <p:nvPr/>
        </p:nvSpPr>
        <p:spPr bwMode="auto">
          <a:xfrm>
            <a:off x="12446000" y="7243764"/>
            <a:ext cx="72009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9017" bIns="0"/>
          <a:lstStyle>
            <a:lvl1pPr marL="381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4800">
                <a:solidFill>
                  <a:srgbClr val="1919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Methods or Results</a:t>
            </a:r>
          </a:p>
        </p:txBody>
      </p:sp>
      <p:sp>
        <p:nvSpPr>
          <p:cNvPr id="14361" name="TextBox 6"/>
          <p:cNvSpPr txBox="1">
            <a:spLocks noChangeArrowheads="1"/>
          </p:cNvSpPr>
          <p:nvPr/>
        </p:nvSpPr>
        <p:spPr bwMode="auto">
          <a:xfrm>
            <a:off x="12588876" y="8607426"/>
            <a:ext cx="18507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CA" altLang="en-US" sz="3600" b="1" u="sng">
                <a:solidFill>
                  <a:srgbClr val="262673"/>
                </a:solidFill>
              </a:rPr>
              <a:t>Text</a:t>
            </a:r>
          </a:p>
        </p:txBody>
      </p:sp>
      <p:sp>
        <p:nvSpPr>
          <p:cNvPr id="14362" name="Line 8"/>
          <p:cNvSpPr>
            <a:spLocks noChangeShapeType="1"/>
          </p:cNvSpPr>
          <p:nvPr/>
        </p:nvSpPr>
        <p:spPr bwMode="auto">
          <a:xfrm>
            <a:off x="12514263" y="8050214"/>
            <a:ext cx="7019925" cy="1587"/>
          </a:xfrm>
          <a:prstGeom prst="line">
            <a:avLst/>
          </a:prstGeom>
          <a:noFill/>
          <a:ln w="50800">
            <a:solidFill>
              <a:srgbClr val="4502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4363" name="TextBox 8"/>
          <p:cNvSpPr txBox="1">
            <a:spLocks noChangeArrowheads="1"/>
          </p:cNvSpPr>
          <p:nvPr/>
        </p:nvSpPr>
        <p:spPr bwMode="auto">
          <a:xfrm>
            <a:off x="12480926" y="27049413"/>
            <a:ext cx="18722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CA" altLang="en-US" sz="3600">
                <a:solidFill>
                  <a:srgbClr val="262673"/>
                </a:solidFill>
              </a:rPr>
              <a:t>TEXT</a:t>
            </a:r>
          </a:p>
        </p:txBody>
      </p:sp>
      <p:sp>
        <p:nvSpPr>
          <p:cNvPr id="14364" name="TextBox 9"/>
          <p:cNvSpPr txBox="1">
            <a:spLocks noChangeArrowheads="1"/>
          </p:cNvSpPr>
          <p:nvPr/>
        </p:nvSpPr>
        <p:spPr bwMode="auto">
          <a:xfrm>
            <a:off x="32516762" y="28757564"/>
            <a:ext cx="104330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CA" altLang="en-US" sz="3000">
                <a:solidFill>
                  <a:srgbClr val="262673"/>
                </a:solidFill>
              </a:rPr>
              <a:t>Ref 1</a:t>
            </a:r>
            <a:endParaRPr lang="en-CA" altLang="en-US" sz="3000" b="1"/>
          </a:p>
          <a:p>
            <a:pPr eaLnBrk="1" hangingPunct="1"/>
            <a:endParaRPr lang="en-CA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92162" y="20680363"/>
            <a:ext cx="10623550" cy="8302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CA" sz="3600" b="1" dirty="0">
                <a:solidFill>
                  <a:schemeClr val="bg1"/>
                </a:solidFill>
              </a:rPr>
              <a:t>Objective: text</a:t>
            </a:r>
            <a:endParaRPr lang="en-CA" sz="36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45337" y="25109488"/>
            <a:ext cx="10541000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CA" sz="3600" b="1" dirty="0">
                <a:solidFill>
                  <a:schemeClr val="bg1"/>
                </a:solidFill>
              </a:rPr>
              <a:t>Contact Information: Text</a:t>
            </a:r>
          </a:p>
        </p:txBody>
      </p:sp>
      <p:pic>
        <p:nvPicPr>
          <p:cNvPr id="33" name="79E8997F-D619-437C-8187-0DC5A49CEF64" descr="9E588A6B-F120-4681-BDC3-14329492D35B@uwaterlo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219" y="2066673"/>
            <a:ext cx="9888593" cy="292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6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158</Words>
  <Application>Microsoft Office PowerPoint</Application>
  <PresentationFormat>Custom</PresentationFormat>
  <Paragraphs>238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Times</vt:lpstr>
      <vt:lpstr>Times New Roman</vt:lpstr>
      <vt:lpstr>Times New Roman Bold</vt:lpstr>
      <vt:lpstr>ZapfHumnst BT</vt:lpstr>
      <vt:lpstr>ヒラギノ明朝 ProN W3</vt:lpstr>
      <vt:lpstr>Office Theme</vt:lpstr>
      <vt:lpstr>Chart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Akrong, Lindsay</dc:creator>
  <cp:lastModifiedBy>Student 1</cp:lastModifiedBy>
  <cp:revision>73</cp:revision>
  <cp:lastPrinted>2013-04-16T17:36:55Z</cp:lastPrinted>
  <dcterms:created xsi:type="dcterms:W3CDTF">2012-06-18T12:51:06Z</dcterms:created>
  <dcterms:modified xsi:type="dcterms:W3CDTF">2017-11-01T13:41:24Z</dcterms:modified>
</cp:coreProperties>
</file>